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256" r:id="rId2"/>
    <p:sldId id="470" r:id="rId3"/>
    <p:sldId id="469" r:id="rId4"/>
    <p:sldId id="423" r:id="rId5"/>
    <p:sldId id="421" r:id="rId6"/>
    <p:sldId id="422" r:id="rId7"/>
    <p:sldId id="424" r:id="rId8"/>
    <p:sldId id="425" r:id="rId9"/>
    <p:sldId id="426" r:id="rId10"/>
    <p:sldId id="427" r:id="rId11"/>
    <p:sldId id="428" r:id="rId12"/>
    <p:sldId id="429" r:id="rId13"/>
    <p:sldId id="430" r:id="rId14"/>
    <p:sldId id="431" r:id="rId15"/>
    <p:sldId id="432" r:id="rId16"/>
    <p:sldId id="433" r:id="rId17"/>
    <p:sldId id="434" r:id="rId18"/>
    <p:sldId id="435" r:id="rId19"/>
    <p:sldId id="436" r:id="rId20"/>
    <p:sldId id="437" r:id="rId21"/>
    <p:sldId id="438" r:id="rId22"/>
    <p:sldId id="439" r:id="rId23"/>
    <p:sldId id="440" r:id="rId24"/>
    <p:sldId id="441" r:id="rId25"/>
    <p:sldId id="442" r:id="rId26"/>
    <p:sldId id="443" r:id="rId27"/>
    <p:sldId id="445" r:id="rId28"/>
    <p:sldId id="446" r:id="rId29"/>
    <p:sldId id="447" r:id="rId30"/>
    <p:sldId id="448" r:id="rId31"/>
    <p:sldId id="449" r:id="rId32"/>
    <p:sldId id="450" r:id="rId33"/>
    <p:sldId id="451" r:id="rId34"/>
    <p:sldId id="452" r:id="rId35"/>
    <p:sldId id="453" r:id="rId36"/>
    <p:sldId id="454" r:id="rId37"/>
    <p:sldId id="455" r:id="rId38"/>
    <p:sldId id="456" r:id="rId39"/>
    <p:sldId id="457" r:id="rId40"/>
    <p:sldId id="458" r:id="rId41"/>
    <p:sldId id="459" r:id="rId42"/>
    <p:sldId id="460" r:id="rId43"/>
    <p:sldId id="461" r:id="rId44"/>
    <p:sldId id="462" r:id="rId45"/>
    <p:sldId id="463" r:id="rId46"/>
    <p:sldId id="464" r:id="rId47"/>
    <p:sldId id="465" r:id="rId48"/>
    <p:sldId id="466" r:id="rId49"/>
    <p:sldId id="467" r:id="rId50"/>
    <p:sldId id="468" r:id="rId51"/>
    <p:sldId id="471" r:id="rId52"/>
    <p:sldId id="472" r:id="rId53"/>
    <p:sldId id="473" r:id="rId54"/>
    <p:sldId id="474" r:id="rId55"/>
  </p:sldIdLst>
  <p:sldSz cx="10693400" cy="7569200"/>
  <p:notesSz cx="6858000" cy="9144000"/>
  <p:defaultTextStyle>
    <a:lvl1pPr defTabSz="457200">
      <a:defRPr>
        <a:latin typeface="Calibri"/>
        <a:ea typeface="Calibri"/>
        <a:cs typeface="Calibri"/>
        <a:sym typeface="Calibri"/>
      </a:defRPr>
    </a:lvl1pPr>
    <a:lvl2pPr indent="457200" defTabSz="457200">
      <a:defRPr>
        <a:latin typeface="Calibri"/>
        <a:ea typeface="Calibri"/>
        <a:cs typeface="Calibri"/>
        <a:sym typeface="Calibri"/>
      </a:defRPr>
    </a:lvl2pPr>
    <a:lvl3pPr indent="914400" defTabSz="457200">
      <a:defRPr>
        <a:latin typeface="Calibri"/>
        <a:ea typeface="Calibri"/>
        <a:cs typeface="Calibri"/>
        <a:sym typeface="Calibri"/>
      </a:defRPr>
    </a:lvl3pPr>
    <a:lvl4pPr indent="1371600" defTabSz="457200">
      <a:defRPr>
        <a:latin typeface="Calibri"/>
        <a:ea typeface="Calibri"/>
        <a:cs typeface="Calibri"/>
        <a:sym typeface="Calibri"/>
      </a:defRPr>
    </a:lvl4pPr>
    <a:lvl5pPr indent="1828800" defTabSz="457200">
      <a:defRPr>
        <a:latin typeface="Calibri"/>
        <a:ea typeface="Calibri"/>
        <a:cs typeface="Calibri"/>
        <a:sym typeface="Calibri"/>
      </a:defRPr>
    </a:lvl5pPr>
    <a:lvl6pPr indent="2286000" defTabSz="457200">
      <a:defRPr>
        <a:latin typeface="Calibri"/>
        <a:ea typeface="Calibri"/>
        <a:cs typeface="Calibri"/>
        <a:sym typeface="Calibri"/>
      </a:defRPr>
    </a:lvl6pPr>
    <a:lvl7pPr indent="2743200" defTabSz="457200">
      <a:defRPr>
        <a:latin typeface="Calibri"/>
        <a:ea typeface="Calibri"/>
        <a:cs typeface="Calibri"/>
        <a:sym typeface="Calibri"/>
      </a:defRPr>
    </a:lvl7pPr>
    <a:lvl8pPr indent="3200400" defTabSz="457200">
      <a:defRPr>
        <a:latin typeface="Calibri"/>
        <a:ea typeface="Calibri"/>
        <a:cs typeface="Calibri"/>
        <a:sym typeface="Calibri"/>
      </a:defRPr>
    </a:lvl8pPr>
    <a:lvl9pPr indent="3657600" defTabSz="4572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384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E088"/>
    <a:srgbClr val="0091B3"/>
    <a:srgbClr val="58CDD0"/>
    <a:srgbClr val="60CED2"/>
    <a:srgbClr val="93DFE1"/>
    <a:srgbClr val="C4EDEE"/>
    <a:srgbClr val="F1ECA9"/>
    <a:srgbClr val="DCE9B0"/>
    <a:srgbClr val="FFFF66"/>
    <a:srgbClr val="00A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0" autoAdjust="0"/>
    <p:restoredTop sz="94162" autoAdjust="0"/>
  </p:normalViewPr>
  <p:slideViewPr>
    <p:cSldViewPr snapToGrid="0">
      <p:cViewPr varScale="1">
        <p:scale>
          <a:sx n="67" d="100"/>
          <a:sy n="67" d="100"/>
        </p:scale>
        <p:origin x="1224" y="84"/>
      </p:cViewPr>
      <p:guideLst>
        <p:guide orient="horz" pos="2384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71085498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08063" y="685800"/>
            <a:ext cx="484187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Processos Core</a:t>
            </a:r>
          </a:p>
          <a:p>
            <a:r>
              <a:rPr lang="pt-BR" dirty="0"/>
              <a:t>Processos</a:t>
            </a:r>
            <a:r>
              <a:rPr lang="pt-BR" baseline="0" dirty="0"/>
              <a:t> de apoio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6057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fundo-quadriculad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88638" cy="7556392"/>
          </a:xfrm>
          <a:prstGeom prst="rect">
            <a:avLst/>
          </a:prstGeom>
        </p:spPr>
      </p:pic>
      <p:sp>
        <p:nvSpPr>
          <p:cNvPr id="2" name="Retângulo 1"/>
          <p:cNvSpPr/>
          <p:nvPr userDrawn="1"/>
        </p:nvSpPr>
        <p:spPr>
          <a:xfrm>
            <a:off x="0" y="7207043"/>
            <a:ext cx="9667971" cy="339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tângulo 15"/>
          <p:cNvSpPr/>
          <p:nvPr userDrawn="1"/>
        </p:nvSpPr>
        <p:spPr>
          <a:xfrm>
            <a:off x="9424236" y="7207043"/>
            <a:ext cx="1258904" cy="339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3" descr="marca-verity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78"/>
          <a:stretch/>
        </p:blipFill>
        <p:spPr>
          <a:xfrm>
            <a:off x="9593791" y="7203965"/>
            <a:ext cx="854832" cy="309627"/>
          </a:xfrm>
          <a:prstGeom prst="rect">
            <a:avLst/>
          </a:prstGeom>
        </p:spPr>
      </p:pic>
      <p:sp>
        <p:nvSpPr>
          <p:cNvPr id="10" name="Rectangle 19"/>
          <p:cNvSpPr/>
          <p:nvPr userDrawn="1"/>
        </p:nvSpPr>
        <p:spPr>
          <a:xfrm>
            <a:off x="-202883" y="-27799"/>
            <a:ext cx="11012513" cy="1103777"/>
          </a:xfrm>
          <a:prstGeom prst="rect">
            <a:avLst/>
          </a:prstGeom>
          <a:solidFill>
            <a:srgbClr val="000000">
              <a:alpha val="196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2" name="CaixaDeTexto 3"/>
          <p:cNvSpPr txBox="1"/>
          <p:nvPr userDrawn="1"/>
        </p:nvSpPr>
        <p:spPr>
          <a:xfrm>
            <a:off x="482613" y="-29078"/>
            <a:ext cx="654697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949598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Controlando versões </a:t>
            </a:r>
            <a:endParaRPr lang="tr-TR" sz="3200" kern="100" spc="-80" dirty="0">
              <a:solidFill>
                <a:srgbClr val="949598"/>
              </a:solidFill>
              <a:latin typeface="Calibri" panose="020F0502020204030204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0AB4BA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com GIT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algn="ctr">
        <a:defRPr sz="4400">
          <a:latin typeface="Calibri"/>
          <a:ea typeface="Calibri"/>
          <a:cs typeface="Calibri"/>
          <a:sym typeface="Calibri"/>
        </a:defRPr>
      </a:lvl1pPr>
      <a:lvl2pPr algn="ctr">
        <a:defRPr sz="4400">
          <a:latin typeface="Calibri"/>
          <a:ea typeface="Calibri"/>
          <a:cs typeface="Calibri"/>
          <a:sym typeface="Calibri"/>
        </a:defRPr>
      </a:lvl2pPr>
      <a:lvl3pPr algn="ctr">
        <a:defRPr sz="4400">
          <a:latin typeface="Calibri"/>
          <a:ea typeface="Calibri"/>
          <a:cs typeface="Calibri"/>
          <a:sym typeface="Calibri"/>
        </a:defRPr>
      </a:lvl3pPr>
      <a:lvl4pPr algn="ctr">
        <a:defRPr sz="4400">
          <a:latin typeface="Calibri"/>
          <a:ea typeface="Calibri"/>
          <a:cs typeface="Calibri"/>
          <a:sym typeface="Calibri"/>
        </a:defRPr>
      </a:lvl4pPr>
      <a:lvl5pPr algn="ctr">
        <a:defRPr sz="4400">
          <a:latin typeface="Calibri"/>
          <a:ea typeface="Calibri"/>
          <a:cs typeface="Calibri"/>
          <a:sym typeface="Calibri"/>
        </a:defRPr>
      </a:lvl5pPr>
      <a:lvl6pPr algn="ctr">
        <a:defRPr sz="4400">
          <a:latin typeface="Calibri"/>
          <a:ea typeface="Calibri"/>
          <a:cs typeface="Calibri"/>
          <a:sym typeface="Calibri"/>
        </a:defRPr>
      </a:lvl6pPr>
      <a:lvl7pPr algn="ctr">
        <a:defRPr sz="4400">
          <a:latin typeface="Calibri"/>
          <a:ea typeface="Calibri"/>
          <a:cs typeface="Calibri"/>
          <a:sym typeface="Calibri"/>
        </a:defRPr>
      </a:lvl7pPr>
      <a:lvl8pPr algn="ctr">
        <a:defRPr sz="4400">
          <a:latin typeface="Calibri"/>
          <a:ea typeface="Calibri"/>
          <a:cs typeface="Calibri"/>
          <a:sym typeface="Calibri"/>
        </a:defRPr>
      </a:lvl8pPr>
      <a:lvl9pPr algn="ctr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1.png"/>
          <p:cNvPicPr/>
          <p:nvPr/>
        </p:nvPicPr>
        <p:blipFill>
          <a:blip r:embed="rId2">
            <a:extLst/>
          </a:blip>
          <a:srcRect l="21085" r="20915" b="26889"/>
          <a:stretch>
            <a:fillRect/>
          </a:stretch>
        </p:blipFill>
        <p:spPr>
          <a:xfrm>
            <a:off x="-56969" y="-50366"/>
            <a:ext cx="10774968" cy="7640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35"/>
          <p:cNvSpPr txBox="1"/>
          <p:nvPr/>
        </p:nvSpPr>
        <p:spPr>
          <a:xfrm>
            <a:off x="807250" y="2024620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uma pasta chamada moveis</a:t>
            </a:r>
          </a:p>
        </p:txBody>
      </p:sp>
      <p:sp>
        <p:nvSpPr>
          <p:cNvPr id="7" name="CaixaDeTexto 35"/>
          <p:cNvSpPr txBox="1"/>
          <p:nvPr/>
        </p:nvSpPr>
        <p:spPr>
          <a:xfrm>
            <a:off x="807250" y="5437301"/>
            <a:ext cx="3078950" cy="538609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arquivo chamado index.html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654" y="1164312"/>
            <a:ext cx="4790452" cy="269331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120" y="4043363"/>
            <a:ext cx="5387428" cy="30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39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507211" y="2423052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Botão direito e clique em ‘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Bash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here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”</a:t>
            </a:r>
          </a:p>
        </p:txBody>
      </p:sp>
      <p:sp>
        <p:nvSpPr>
          <p:cNvPr id="5" name="CaixaDeTexto 35"/>
          <p:cNvSpPr txBox="1"/>
          <p:nvPr/>
        </p:nvSpPr>
        <p:spPr>
          <a:xfrm>
            <a:off x="507211" y="5918727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repositório com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init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”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75" y="4380439"/>
            <a:ext cx="5553075" cy="30765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49" y="1209760"/>
            <a:ext cx="55721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6385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0065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Rápida explicação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626406" y="24235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Todas as informações do nosso repositório estarão presentes na pasta .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 é o comando responsável  por criar um repositório local completo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6" y="3521749"/>
            <a:ext cx="6072189" cy="34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3132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50036" y="2646126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O comando 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status” mostra o estado atual do nosso repositório;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mensagem indica que nosso arquivo ainda não está sendo rastreado pelo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324" y="1655762"/>
            <a:ext cx="55149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969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035974" y="1731726"/>
            <a:ext cx="64508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add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index.html” e execute mais uma vez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161" y="2751137"/>
            <a:ext cx="6297614" cy="346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1933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05" y="2209789"/>
            <a:ext cx="6750050" cy="3795050"/>
          </a:xfrm>
          <a:prstGeom prst="rect">
            <a:avLst/>
          </a:prstGeom>
        </p:spPr>
      </p:pic>
      <p:sp>
        <p:nvSpPr>
          <p:cNvPr id="6" name="CaixaDeTexto 35"/>
          <p:cNvSpPr txBox="1"/>
          <p:nvPr/>
        </p:nvSpPr>
        <p:spPr>
          <a:xfrm>
            <a:off x="835823" y="1417401"/>
            <a:ext cx="92940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arquivo chamado “estilo.css” e um diretório chamado imagens e coloque o logo da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verity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dentro dele</a:t>
            </a:r>
          </a:p>
        </p:txBody>
      </p:sp>
    </p:spTree>
    <p:extLst>
      <p:ext uri="{BB962C8B-B14F-4D97-AF65-F5344CB8AC3E}">
        <p14:creationId xmlns:p14="http://schemas.microsoft.com/office/powerpoint/2010/main" val="164323923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107161" y="2088913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Execute o comando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474846" y="6320739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Nosso arquivo e nossa pasta ainda não estão sendo rastreados;</a:t>
            </a:r>
          </a:p>
          <a:p>
            <a:pPr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648" y="2698749"/>
            <a:ext cx="55245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660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121448" y="1303100"/>
            <a:ext cx="557926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Utilize o comando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add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 e execute mais uma vez “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status”</a:t>
            </a:r>
          </a:p>
        </p:txBody>
      </p:sp>
      <p:sp>
        <p:nvSpPr>
          <p:cNvPr id="5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83" y="2252093"/>
            <a:ext cx="7038868" cy="38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6247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35761" y="1417401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 área de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stage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4" y="2122636"/>
            <a:ext cx="3993380" cy="2463652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Quando executamos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add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,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adiciona os arquivos na área de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stage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Nessa área, todas as mudanças passam a ser rastreadas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33616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192886" y="2481346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Alterando arquivos já adicionados no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stage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462" y="1135163"/>
            <a:ext cx="5349875" cy="3007836"/>
          </a:xfrm>
          <a:prstGeom prst="rect">
            <a:avLst/>
          </a:prstGeom>
        </p:spPr>
      </p:pic>
      <p:sp>
        <p:nvSpPr>
          <p:cNvPr id="4" name="CaixaDeTexto 35"/>
          <p:cNvSpPr txBox="1"/>
          <p:nvPr/>
        </p:nvSpPr>
        <p:spPr>
          <a:xfrm>
            <a:off x="192886" y="5604973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Vamos executar 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status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51" y="4234143"/>
            <a:ext cx="5284786" cy="290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1254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535788" y="1613174"/>
            <a:ext cx="28503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Apresentação</a:t>
            </a:r>
          </a:p>
        </p:txBody>
      </p:sp>
      <p:grpSp>
        <p:nvGrpSpPr>
          <p:cNvPr id="3" name="Grupo 24"/>
          <p:cNvGrpSpPr/>
          <p:nvPr/>
        </p:nvGrpSpPr>
        <p:grpSpPr>
          <a:xfrm>
            <a:off x="535788" y="2637776"/>
            <a:ext cx="8379614" cy="2062812"/>
            <a:chOff x="400308" y="1611834"/>
            <a:chExt cx="3992030" cy="2262980"/>
          </a:xfrm>
        </p:grpSpPr>
        <p:sp>
          <p:nvSpPr>
            <p:cNvPr id="4" name="Retângulo 3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5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19 anos;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Graduação em Ciência da Computação em andamento;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Atuo na áre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 de desenvolvimento há 1 ano;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1 ano de exp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eriência em versionamento com o </a:t>
              </a:r>
              <a:r>
                <a:rPr lang="pt-BR" sz="1631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git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;</a:t>
              </a:r>
              <a:endPara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  <a:p>
              <a:pPr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defRPr/>
              </a:pPr>
              <a:endPara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88363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120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Ignorando arquivos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que fazer se tivermos arquivos temporários? Seremos obrigados a adicionar e salvar arquivos desnecessários?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799" y="1850111"/>
            <a:ext cx="5578475" cy="313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1109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278611" y="138120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Adicionando o gitignore.txt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769281" y="2009205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Crie um arquivo chamado gitignore.txt</a:t>
            </a:r>
          </a:p>
          <a:p>
            <a:pPr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161564"/>
            <a:ext cx="4899103" cy="2754400"/>
          </a:xfrm>
          <a:prstGeom prst="rect">
            <a:avLst/>
          </a:prstGeom>
        </p:spPr>
      </p:pic>
      <p:sp>
        <p:nvSpPr>
          <p:cNvPr id="6" name="CaixaDeTexto 35"/>
          <p:cNvSpPr txBox="1"/>
          <p:nvPr/>
        </p:nvSpPr>
        <p:spPr>
          <a:xfrm>
            <a:off x="278611" y="4605869"/>
            <a:ext cx="4036213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Mude o nome para .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gitignore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7" name="Subtítulo 5"/>
          <p:cNvSpPr txBox="1">
            <a:spLocks/>
          </p:cNvSpPr>
          <p:nvPr/>
        </p:nvSpPr>
        <p:spPr bwMode="auto">
          <a:xfrm>
            <a:off x="769281" y="5233865"/>
            <a:ext cx="4045607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Comando do terminal do Windows para renomear;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Exe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cute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status novamente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888" y="4105307"/>
            <a:ext cx="55245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0868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5361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Gravando arquivos no repositório local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39534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terminal é exibida a mensagem “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changes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commited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0" y="2081779"/>
            <a:ext cx="55245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5021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Utilize o comando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git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55106" y="5823968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–m serve para adicionarmos uma mensagem ao nosso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Devemos dar uma mensagem que descr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 bem o que fizemos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475" y="2165349"/>
            <a:ext cx="6007101" cy="329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076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517" y="2805043"/>
            <a:ext cx="6458842" cy="2595631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do nosso repositório </a:t>
            </a:r>
          </a:p>
        </p:txBody>
      </p:sp>
    </p:spTree>
    <p:extLst>
      <p:ext uri="{BB962C8B-B14F-4D97-AF65-F5344CB8AC3E}">
        <p14:creationId xmlns:p14="http://schemas.microsoft.com/office/powerpoint/2010/main" val="228123997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Comandos úteis 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078843" y="5452934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diff</a:t>
            </a:r>
            <a:endParaRPr lang="pt-BR" sz="1631" b="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5" name="Subtítulo 5"/>
          <p:cNvSpPr txBox="1">
            <a:spLocks/>
          </p:cNvSpPr>
          <p:nvPr/>
        </p:nvSpPr>
        <p:spPr bwMode="auto">
          <a:xfrm>
            <a:off x="1078843" y="3246368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log 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99" y="1857187"/>
            <a:ext cx="4756204" cy="264051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99" y="4549539"/>
            <a:ext cx="4824919" cy="26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3077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Excluindo arquivos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commitados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8" y="2398714"/>
            <a:ext cx="4536276" cy="2275226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126469" y="5909693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Utilize o comando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Devemos executar 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rastrear a deleção do nosso arquivo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 seguida devemos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commitar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essa deleção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58" y="2258105"/>
            <a:ext cx="4694041" cy="258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7550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50050" y="1538845"/>
            <a:ext cx="307895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do nosso repositório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040" y="2547109"/>
            <a:ext cx="6273594" cy="34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4255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não rastreadas 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checkout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-- &lt;nome do arquivo&gt;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Isso pode nos salvar de uma exclusão 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acidente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0" y="2160587"/>
            <a:ext cx="4501145" cy="28114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527" y="2160587"/>
            <a:ext cx="4928679" cy="296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5980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já rastreadas 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reset -- &lt;nome do arquivo&gt;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 não passarmos parâmetros, ele irá retirar todos os arquivos.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Se quisermos retirar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stage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e remover as alterações, só precisamo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adicionar --hard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570" y="2251074"/>
            <a:ext cx="5514975" cy="30384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" y="1955004"/>
            <a:ext cx="4382717" cy="363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4548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24"/>
          <p:cNvGrpSpPr/>
          <p:nvPr/>
        </p:nvGrpSpPr>
        <p:grpSpPr>
          <a:xfrm>
            <a:off x="1207299" y="2794939"/>
            <a:ext cx="8379614" cy="2062812"/>
            <a:chOff x="400308" y="1611834"/>
            <a:chExt cx="3992030" cy="2262980"/>
          </a:xfrm>
        </p:grpSpPr>
        <p:sp>
          <p:nvSpPr>
            <p:cNvPr id="3" name="Retângulo 2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4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Apresentar o conceito de versionamento de código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Demonstrar o uso do </a:t>
              </a:r>
              <a:r>
                <a:rPr lang="pt-BR" sz="1631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git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 como ferramenta de versionamento;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Mostrar como utilizar o </a:t>
              </a:r>
              <a:r>
                <a:rPr lang="pt-BR" sz="1631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git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no processo de desenvolvimento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defRPr/>
              </a:pPr>
              <a:endPara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5" name="CaixaDeTexto 35"/>
          <p:cNvSpPr txBox="1"/>
          <p:nvPr/>
        </p:nvSpPr>
        <p:spPr>
          <a:xfrm>
            <a:off x="1207300" y="2484545"/>
            <a:ext cx="1903270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219299230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679025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Desfazendo mudanças já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commitadas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</a:t>
            </a: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526518" y="60284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revert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–no-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edit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&lt;numero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--no-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serve para manter um padrão na mensagem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Podemos também usar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reset –hard &lt;numer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anterior&gt;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6" y="2264212"/>
            <a:ext cx="4912132" cy="303645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758" y="2405280"/>
            <a:ext cx="4992192" cy="27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7427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Trabalhando com repositório remoto: criando conta no GitHub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9" y="2050136"/>
            <a:ext cx="7593012" cy="426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689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2335887"/>
            <a:ext cx="4772026" cy="299623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412" y="2394478"/>
            <a:ext cx="4692650" cy="2879051"/>
          </a:xfrm>
          <a:prstGeom prst="rect">
            <a:avLst/>
          </a:prstGeom>
        </p:spPr>
      </p:pic>
      <p:sp>
        <p:nvSpPr>
          <p:cNvPr id="4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Crie um repositório com o nome da sua preferência </a:t>
            </a:r>
          </a:p>
        </p:txBody>
      </p:sp>
    </p:spTree>
    <p:extLst>
      <p:ext uri="{BB962C8B-B14F-4D97-AF65-F5344CB8AC3E}">
        <p14:creationId xmlns:p14="http://schemas.microsoft.com/office/powerpoint/2010/main" val="29865510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Adicione o repositório remoto no seu local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37" y="2393950"/>
            <a:ext cx="6816725" cy="378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624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Envie suas alterações para o repositório remoto e confira no GitHub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12" y="2322513"/>
            <a:ext cx="6843058" cy="37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0320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26503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Clonando seu repositório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61" y="2327274"/>
            <a:ext cx="6945313" cy="384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5274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Organizando o trabalho com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branches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é uma linha independente de desenvolvimento;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Ela funciona como um ponteiro que aponta para o último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que foi feito. Comando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 log --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decorate</a:t>
            </a:r>
            <a:endParaRPr lang="pt-BR" sz="1631" b="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222" y="2193925"/>
            <a:ext cx="55245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2261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575071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Organizando o trabalho com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branches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90" y="3284191"/>
            <a:ext cx="6200645" cy="17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5127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223598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Criando uma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5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Comando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&lt;nome&gt;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cria uma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 Podemos criar também com o comando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checkout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–b &lt;nome&gt;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possui um ponteiro chamado HEAD que nos indica em qual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estamos trabalhando.</a:t>
            </a:r>
            <a:endParaRPr lang="pt-BR" sz="1631" b="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Comando útil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-v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2170112"/>
            <a:ext cx="5761037" cy="319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3790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927" y="2273509"/>
            <a:ext cx="6200645" cy="3250782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</p:spTree>
    <p:extLst>
      <p:ext uri="{BB962C8B-B14F-4D97-AF65-F5344CB8AC3E}">
        <p14:creationId xmlns:p14="http://schemas.microsoft.com/office/powerpoint/2010/main" val="102797674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303338"/>
            <a:ext cx="5905500" cy="2933700"/>
          </a:xfrm>
          <a:prstGeom prst="rect">
            <a:avLst/>
          </a:prstGeom>
        </p:spPr>
      </p:pic>
      <p:grpSp>
        <p:nvGrpSpPr>
          <p:cNvPr id="4" name="Grupo 24"/>
          <p:cNvGrpSpPr/>
          <p:nvPr/>
        </p:nvGrpSpPr>
        <p:grpSpPr>
          <a:xfrm>
            <a:off x="1378749" y="4880914"/>
            <a:ext cx="7429631" cy="1567971"/>
            <a:chOff x="400308" y="1611834"/>
            <a:chExt cx="3992030" cy="2262980"/>
          </a:xfrm>
        </p:grpSpPr>
        <p:sp>
          <p:nvSpPr>
            <p:cNvPr id="6" name="Retângulo 5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7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Não acompanhamos a evolução do nosso trabalho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Perdemos histórico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Não sabemos o que foi modificado;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Necessidade de backups constantes;</a:t>
              </a:r>
            </a:p>
          </p:txBody>
        </p:sp>
      </p:grpSp>
      <p:sp>
        <p:nvSpPr>
          <p:cNvPr id="5" name="CaixaDeTexto 35"/>
          <p:cNvSpPr txBox="1"/>
          <p:nvPr/>
        </p:nvSpPr>
        <p:spPr>
          <a:xfrm>
            <a:off x="1378750" y="4520740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Riscos</a:t>
            </a:r>
          </a:p>
        </p:txBody>
      </p:sp>
    </p:spTree>
    <p:extLst>
      <p:ext uri="{BB962C8B-B14F-4D97-AF65-F5344CB8AC3E}">
        <p14:creationId xmlns:p14="http://schemas.microsoft.com/office/powerpoint/2010/main" val="252943876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Alternando entre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branches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checkout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&lt;nome&gt; alterna entre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branches</a:t>
            </a:r>
            <a:endParaRPr lang="pt-BR" sz="1631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265362"/>
            <a:ext cx="55149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3144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882" y="2530498"/>
            <a:ext cx="6236487" cy="31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3492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354" y="1678662"/>
            <a:ext cx="6518495" cy="3664864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192887" y="1238807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Commitando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coisas em outra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branch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Mude para 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e faça alterações no arquivo estilo.css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–m ‘Alterando o fundo’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decorate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oneline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2767764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65" y="2684875"/>
            <a:ext cx="6200645" cy="3028125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</p:spTree>
    <p:extLst>
      <p:ext uri="{BB962C8B-B14F-4D97-AF65-F5344CB8AC3E}">
        <p14:creationId xmlns:p14="http://schemas.microsoft.com/office/powerpoint/2010/main" val="401981621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5"/>
          <p:cNvSpPr txBox="1"/>
          <p:nvPr/>
        </p:nvSpPr>
        <p:spPr>
          <a:xfrm>
            <a:off x="350048" y="1538845"/>
            <a:ext cx="39362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Voltando para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master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e faça alterações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615" y="1992987"/>
            <a:ext cx="5832359" cy="3279101"/>
          </a:xfrm>
          <a:prstGeom prst="rect">
            <a:avLst/>
          </a:prstGeom>
        </p:spPr>
      </p:pic>
      <p:sp>
        <p:nvSpPr>
          <p:cNvPr id="5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Mude para 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faça alterações no arquivo index.html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–m ‘Alterando o Titulo’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decorate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oneline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1701891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33" y="2203562"/>
            <a:ext cx="5591333" cy="3705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266" y="2203562"/>
            <a:ext cx="645154" cy="37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9497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8" y="1538845"/>
            <a:ext cx="39362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Mesclando alterações com merge</a:t>
            </a:r>
          </a:p>
        </p:txBody>
      </p:sp>
      <p:sp>
        <p:nvSpPr>
          <p:cNvPr id="5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decorate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oneline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–parentes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2255837"/>
            <a:ext cx="55054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6469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962" y="2537546"/>
            <a:ext cx="6200645" cy="30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1009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8" y="1538845"/>
            <a:ext cx="3936201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Mesclando alterações com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rebase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4" name="Subtítulo 5"/>
          <p:cNvSpPr txBox="1">
            <a:spLocks/>
          </p:cNvSpPr>
          <p:nvPr/>
        </p:nvSpPr>
        <p:spPr bwMode="auto">
          <a:xfrm>
            <a:off x="1630420" y="5914197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log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decorate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oneline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–parentes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75" y="2246312"/>
            <a:ext cx="55054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8415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377" y="2617881"/>
            <a:ext cx="6200645" cy="2333438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atual do nosso repositório</a:t>
            </a:r>
          </a:p>
        </p:txBody>
      </p:sp>
    </p:spTree>
    <p:extLst>
      <p:ext uri="{BB962C8B-B14F-4D97-AF65-F5344CB8AC3E}">
        <p14:creationId xmlns:p14="http://schemas.microsoft.com/office/powerpoint/2010/main" val="275431777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aixaDeTexto 3"/>
          <p:cNvSpPr txBox="1"/>
          <p:nvPr/>
        </p:nvSpPr>
        <p:spPr>
          <a:xfrm>
            <a:off x="482613" y="-29078"/>
            <a:ext cx="6546976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949598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Controlando versões </a:t>
            </a:r>
            <a:endParaRPr lang="tr-TR" sz="3200" kern="100" spc="-80" dirty="0">
              <a:solidFill>
                <a:srgbClr val="949598"/>
              </a:solidFill>
              <a:latin typeface="Calibri" panose="020F0502020204030204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ts val="3800"/>
              </a:lnSpc>
            </a:pPr>
            <a:r>
              <a:rPr lang="pt-BR" sz="3200" kern="100" spc="-80" dirty="0">
                <a:solidFill>
                  <a:srgbClr val="0AB4BA"/>
                </a:solidFill>
                <a:latin typeface="Calibri" panose="020F0502020204030204" pitchFamily="34" charset="0"/>
                <a:ea typeface="Open Sans" pitchFamily="34" charset="0"/>
                <a:cs typeface="Open Sans" pitchFamily="34" charset="0"/>
              </a:rPr>
              <a:t>com GIT</a:t>
            </a:r>
          </a:p>
        </p:txBody>
      </p:sp>
      <p:sp>
        <p:nvSpPr>
          <p:cNvPr id="5" name="Retângulo de cantos arredondados 29"/>
          <p:cNvSpPr/>
          <p:nvPr/>
        </p:nvSpPr>
        <p:spPr>
          <a:xfrm>
            <a:off x="482613" y="1349918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CENTRALIZADO</a:t>
            </a:r>
          </a:p>
        </p:txBody>
      </p:sp>
      <p:pic>
        <p:nvPicPr>
          <p:cNvPr id="6" name="Imagem 5" descr="https://git-scm.com/figures/18333fig0102-tn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952" y="2396806"/>
            <a:ext cx="4902836" cy="3418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97917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Enviando para o repositório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687445" y="2328035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o comando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push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origin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enviar as alterações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disponibilizar a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para outras pessoas, alterne para ela e execute o comando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push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31" b="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origin</a:t>
            </a:r>
            <a:r>
              <a:rPr lang="pt-BR" sz="1631" b="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9357778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Lidando com conflitos</a:t>
            </a:r>
          </a:p>
        </p:txBody>
      </p:sp>
      <p:sp>
        <p:nvSpPr>
          <p:cNvPr id="3" name="Subtítulo 5"/>
          <p:cNvSpPr txBox="1">
            <a:spLocks/>
          </p:cNvSpPr>
          <p:nvPr/>
        </p:nvSpPr>
        <p:spPr bwMode="auto">
          <a:xfrm>
            <a:off x="687445" y="2328035"/>
            <a:ext cx="6634104" cy="12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Nas duas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branches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mude a mesma linha no arquivo index.html</a:t>
            </a:r>
          </a:p>
          <a:p>
            <a:pPr marL="258890" indent="-258890" defTabSz="414223">
              <a:lnSpc>
                <a:spcPct val="80000"/>
              </a:lnSpc>
              <a:spcAft>
                <a:spcPts val="725"/>
              </a:spcAft>
              <a:buClr>
                <a:srgbClr val="C05200"/>
              </a:buClr>
              <a:buFont typeface="Arial" panose="020B0604020202020204" pitchFamily="34" charset="0"/>
              <a:buChar char="•"/>
              <a:defRPr/>
            </a:pP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Vamos executar agora o </a:t>
            </a:r>
            <a:r>
              <a:rPr lang="pt-BR" sz="1631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merge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2952265"/>
            <a:ext cx="7121525" cy="400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5236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Estado do nosso arquivo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2078711"/>
            <a:ext cx="7693025" cy="43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8165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775" y="2092998"/>
            <a:ext cx="7916176" cy="4450676"/>
          </a:xfrm>
          <a:prstGeom prst="rect">
            <a:avLst/>
          </a:prstGeom>
        </p:spPr>
      </p:pic>
      <p:sp>
        <p:nvSpPr>
          <p:cNvPr id="3" name="CaixaDeTexto 35"/>
          <p:cNvSpPr txBox="1"/>
          <p:nvPr/>
        </p:nvSpPr>
        <p:spPr>
          <a:xfrm>
            <a:off x="350049" y="1538845"/>
            <a:ext cx="3221826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Resolvendo o conflito</a:t>
            </a:r>
          </a:p>
        </p:txBody>
      </p:sp>
    </p:spTree>
    <p:extLst>
      <p:ext uri="{BB962C8B-B14F-4D97-AF65-F5344CB8AC3E}">
        <p14:creationId xmlns:p14="http://schemas.microsoft.com/office/powerpoint/2010/main" val="413372951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350049" y="1538845"/>
            <a:ext cx="4436264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Utilizando o </a:t>
            </a:r>
            <a:r>
              <a:rPr lang="pt-BR" sz="1450" b="1" kern="0" spc="27" dirty="0" err="1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SourceTree</a:t>
            </a:r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 como ferramenta gráfica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2321599"/>
            <a:ext cx="7107237" cy="39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290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de cantos arredondados 29"/>
          <p:cNvSpPr/>
          <p:nvPr/>
        </p:nvSpPr>
        <p:spPr>
          <a:xfrm>
            <a:off x="482613" y="1349918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DISTRIBUÍDO</a:t>
            </a:r>
          </a:p>
        </p:txBody>
      </p:sp>
      <p:pic>
        <p:nvPicPr>
          <p:cNvPr id="3" name="Imagem 2" descr="https://git-scm.com/figures/18333fig0103-t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048" y="2066289"/>
            <a:ext cx="5506403" cy="4534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71602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sultado de imagem para git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842" y="1537017"/>
            <a:ext cx="4312921" cy="20062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upo 24"/>
          <p:cNvGrpSpPr/>
          <p:nvPr/>
        </p:nvGrpSpPr>
        <p:grpSpPr>
          <a:xfrm>
            <a:off x="1364461" y="4880914"/>
            <a:ext cx="7429631" cy="1567971"/>
            <a:chOff x="400308" y="1611834"/>
            <a:chExt cx="3992030" cy="2262980"/>
          </a:xfrm>
        </p:grpSpPr>
        <p:sp>
          <p:nvSpPr>
            <p:cNvPr id="4" name="Retângulo 3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5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Sistema de controle de versão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Criado em 2005, pela comunidade de desenvolvimento do Linux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Totalmente distribuído</a:t>
              </a: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;</a:t>
              </a:r>
            </a:p>
            <a:p>
              <a:pPr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defRPr/>
              </a:pPr>
              <a:endParaRPr lang="pt-BR" sz="1631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6" name="CaixaDeTexto 35"/>
          <p:cNvSpPr txBox="1"/>
          <p:nvPr/>
        </p:nvSpPr>
        <p:spPr>
          <a:xfrm>
            <a:off x="1378750" y="4520740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História</a:t>
            </a:r>
          </a:p>
        </p:txBody>
      </p:sp>
    </p:spTree>
    <p:extLst>
      <p:ext uri="{BB962C8B-B14F-4D97-AF65-F5344CB8AC3E}">
        <p14:creationId xmlns:p14="http://schemas.microsoft.com/office/powerpoint/2010/main" val="109422497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git-scm.com/figures/18333fig0103-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217" y="1521676"/>
            <a:ext cx="2597905" cy="252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://git-scm.com/figures/18333fig0102-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79" y="1547532"/>
            <a:ext cx="3176640" cy="257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iângulo isósceles 3"/>
          <p:cNvSpPr/>
          <p:nvPr/>
        </p:nvSpPr>
        <p:spPr bwMode="auto">
          <a:xfrm rot="10800000">
            <a:off x="6853548" y="4147329"/>
            <a:ext cx="2507240" cy="515731"/>
          </a:xfrm>
          <a:prstGeom prst="triangle">
            <a:avLst>
              <a:gd name="adj" fmla="val 49615"/>
            </a:avLst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087" b="1" spc="27" dirty="0">
              <a:solidFill>
                <a:schemeClr val="bg1"/>
              </a:solidFill>
              <a:latin typeface="Gotham-Light"/>
              <a:ea typeface="Arial"/>
              <a:cs typeface="Gotham-Ligh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93" y="2547941"/>
            <a:ext cx="459463" cy="407252"/>
          </a:xfrm>
          <a:prstGeom prst="rect">
            <a:avLst/>
          </a:prstGeom>
        </p:spPr>
      </p:pic>
      <p:grpSp>
        <p:nvGrpSpPr>
          <p:cNvPr id="6" name="Grupo 24"/>
          <p:cNvGrpSpPr/>
          <p:nvPr/>
        </p:nvGrpSpPr>
        <p:grpSpPr>
          <a:xfrm>
            <a:off x="1865600" y="4850506"/>
            <a:ext cx="7429631" cy="1567971"/>
            <a:chOff x="400308" y="1611834"/>
            <a:chExt cx="3992030" cy="2262980"/>
          </a:xfrm>
        </p:grpSpPr>
        <p:sp>
          <p:nvSpPr>
            <p:cNvPr id="10" name="Retângulo 9"/>
            <p:cNvSpPr/>
            <p:nvPr/>
          </p:nvSpPr>
          <p:spPr>
            <a:xfrm>
              <a:off x="400308" y="1611834"/>
              <a:ext cx="3992030" cy="226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4223"/>
              <a:endParaRPr lang="pt-BR" sz="1631" dirty="0">
                <a:solidFill>
                  <a:srgbClr val="FFFFFF"/>
                </a:solidFill>
                <a:latin typeface="Calibri" panose="020F0502020204030204" pitchFamily="34" charset="0"/>
                <a:sym typeface="Calibri"/>
              </a:endParaRPr>
            </a:p>
          </p:txBody>
        </p:sp>
        <p:sp>
          <p:nvSpPr>
            <p:cNvPr id="11" name="Subtítulo 5"/>
            <p:cNvSpPr txBox="1">
              <a:spLocks/>
            </p:cNvSpPr>
            <p:nvPr/>
          </p:nvSpPr>
          <p:spPr bwMode="auto">
            <a:xfrm>
              <a:off x="525189" y="1862040"/>
              <a:ext cx="3564584" cy="180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Facilidade na manutenção de linhas paralelas de desenvolvimento;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Maior facilidade para efetuar Merge;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Possibilidade real de trabalhar off-line (benefício para trabalho com Outsourcing);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Backup atualizado do projeto estará presente nas máquinas de todo o time de desenvolvimento;</a:t>
              </a:r>
            </a:p>
            <a:p>
              <a:pPr marL="258890" indent="-258890" defTabSz="414223">
                <a:lnSpc>
                  <a:spcPct val="80000"/>
                </a:lnSpc>
                <a:spcAft>
                  <a:spcPts val="725"/>
                </a:spcAft>
                <a:buClr>
                  <a:srgbClr val="C05200"/>
                </a:buClr>
                <a:buFont typeface="Arial" panose="020B0604020202020204" pitchFamily="34" charset="0"/>
                <a:buChar char="•"/>
                <a:defRPr/>
              </a:pPr>
              <a:r>
                <a:rPr lang="pt-BR" sz="163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Facilidades para o desenvolvedor (trabalhando com branches locais).</a:t>
              </a:r>
              <a:endParaRPr lang="pt-BR" sz="1087" dirty="0">
                <a:solidFill>
                  <a:srgbClr val="000000">
                    <a:lumMod val="65000"/>
                    <a:lumOff val="35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sp>
        <p:nvSpPr>
          <p:cNvPr id="7" name="CaixaDeTexto 35"/>
          <p:cNvSpPr txBox="1"/>
          <p:nvPr/>
        </p:nvSpPr>
        <p:spPr>
          <a:xfrm>
            <a:off x="1865601" y="4490332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BENEFÍCIOS</a:t>
            </a:r>
            <a:endParaRPr lang="pt-BR" sz="1450" b="1" kern="0" spc="27" dirty="0">
              <a:solidFill>
                <a:schemeClr val="bg1"/>
              </a:solidFill>
              <a:latin typeface="Calibri" panose="020F0502020204030204" pitchFamily="34" charset="0"/>
              <a:cs typeface="Gotham-Light"/>
            </a:endParaRPr>
          </a:p>
        </p:txBody>
      </p:sp>
      <p:sp>
        <p:nvSpPr>
          <p:cNvPr id="8" name="Retângulo de cantos arredondados 29"/>
          <p:cNvSpPr/>
          <p:nvPr/>
        </p:nvSpPr>
        <p:spPr>
          <a:xfrm>
            <a:off x="1317146" y="1192847"/>
            <a:ext cx="3124880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 CVS ( SVN, TFS)</a:t>
            </a:r>
            <a:endParaRPr lang="pt-BR" sz="1450" b="1" dirty="0">
              <a:solidFill>
                <a:schemeClr val="bg1"/>
              </a:solidFill>
              <a:latin typeface="Calibri" panose="020F0502020204030204" pitchFamily="34" charset="0"/>
              <a:ea typeface="Open Sans Light" pitchFamily="34" charset="0"/>
              <a:cs typeface="Open Sans Light" pitchFamily="34" charset="0"/>
              <a:sym typeface="Calibri"/>
            </a:endParaRPr>
          </a:p>
        </p:txBody>
      </p:sp>
      <p:sp>
        <p:nvSpPr>
          <p:cNvPr id="9" name="Retângulo de cantos arredondados 30"/>
          <p:cNvSpPr/>
          <p:nvPr/>
        </p:nvSpPr>
        <p:spPr>
          <a:xfrm>
            <a:off x="6815897" y="1150722"/>
            <a:ext cx="2582545" cy="268789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2848" tIns="41424" rIns="82848" bIns="4142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4223" latinLnBrk="1" hangingPunct="0"/>
            <a:r>
              <a:rPr lang="pt-BR" sz="1450" b="1" dirty="0">
                <a:solidFill>
                  <a:schemeClr val="bg1"/>
                </a:solidFill>
                <a:latin typeface="Calibri" panose="020F0502020204030204" pitchFamily="34" charset="0"/>
                <a:ea typeface="Open Sans Light" pitchFamily="34" charset="0"/>
                <a:cs typeface="Open Sans Light" pitchFamily="34" charset="0"/>
              </a:rPr>
              <a:t>MODELO COM GIT</a:t>
            </a:r>
            <a:endParaRPr lang="pt-BR" sz="1450" b="1" dirty="0">
              <a:solidFill>
                <a:schemeClr val="bg1"/>
              </a:solidFill>
              <a:latin typeface="Calibri" panose="020F0502020204030204" pitchFamily="34" charset="0"/>
              <a:ea typeface="Open Sans Light" pitchFamily="34" charset="0"/>
              <a:cs typeface="Open Sans Light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02445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5"/>
          <p:cNvSpPr txBox="1"/>
          <p:nvPr/>
        </p:nvSpPr>
        <p:spPr>
          <a:xfrm>
            <a:off x="464350" y="1448928"/>
            <a:ext cx="1687499" cy="315471"/>
          </a:xfrm>
          <a:prstGeom prst="rect">
            <a:avLst/>
          </a:prstGeom>
          <a:solidFill>
            <a:srgbClr val="0AB4BA"/>
          </a:soli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50" b="1" kern="0" spc="27" dirty="0">
                <a:solidFill>
                  <a:schemeClr val="bg1"/>
                </a:solidFill>
                <a:latin typeface="Calibri" panose="020F0502020204030204" pitchFamily="34" charset="0"/>
                <a:cs typeface="Gotham-Light"/>
              </a:rPr>
              <a:t>Prática</a:t>
            </a:r>
          </a:p>
        </p:txBody>
      </p:sp>
      <p:sp>
        <p:nvSpPr>
          <p:cNvPr id="3" name="Retângulo 2"/>
          <p:cNvSpPr/>
          <p:nvPr/>
        </p:nvSpPr>
        <p:spPr>
          <a:xfrm>
            <a:off x="464350" y="1871146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https://git-scm.com/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092" y="2347225"/>
            <a:ext cx="7493000" cy="384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5473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non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1" i="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22618</TotalTime>
  <Words>975</Words>
  <Application>Microsoft Office PowerPoint</Application>
  <PresentationFormat>Personalizar</PresentationFormat>
  <Paragraphs>128</Paragraphs>
  <Slides>54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62" baseType="lpstr">
      <vt:lpstr>Arial</vt:lpstr>
      <vt:lpstr>Calibri</vt:lpstr>
      <vt:lpstr>Gotham-Light</vt:lpstr>
      <vt:lpstr>Helvetica</vt:lpstr>
      <vt:lpstr>Helvetica Neue</vt:lpstr>
      <vt:lpstr>Open Sans</vt:lpstr>
      <vt:lpstr>Open Sans Light</vt:lpstr>
      <vt:lpstr>Default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breno.marcantonio</dc:creator>
  <cp:lastModifiedBy>Gustavo Alves dos Santos Silva</cp:lastModifiedBy>
  <cp:revision>963</cp:revision>
  <dcterms:modified xsi:type="dcterms:W3CDTF">2017-01-12T12:07:28Z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